
<file path=[Content_Types].xml><?xml version="1.0" encoding="utf-8"?>
<Types xmlns="http://schemas.openxmlformats.org/package/2006/content-types">
  <Default Extension="bin" ContentType="application/vnd.openxmlformats-officedocument.oleObject"/>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20"/>
  </p:notesMasterIdLst>
  <p:sldIdLst>
    <p:sldId id="270"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9rICjBbOIeYlWOaS79yWTcpehg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66943" autoAdjust="0"/>
  </p:normalViewPr>
  <p:slideViewPr>
    <p:cSldViewPr snapToGrid="0">
      <p:cViewPr varScale="1">
        <p:scale>
          <a:sx n="97" d="100"/>
          <a:sy n="97" d="100"/>
        </p:scale>
        <p:origin x="1528" y="1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slide" Target="slides/slide1.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e6a01cd38_2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https://</a:t>
            </a:r>
            <a:r>
              <a:rPr lang="en-US" dirty="0" err="1"/>
              <a:t>tool.akivn.net</a:t>
            </a:r>
            <a:r>
              <a:rPr lang="en-US" dirty="0"/>
              <a:t>/</a:t>
            </a:r>
            <a:r>
              <a:rPr lang="en-US" dirty="0" err="1"/>
              <a:t>spleeter</a:t>
            </a:r>
            <a:endParaRPr dirty="0"/>
          </a:p>
        </p:txBody>
      </p:sp>
      <p:sp>
        <p:nvSpPr>
          <p:cNvPr id="192" name="Google Shape;192;g8e6a01cd38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00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89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Một</a:t>
            </a:r>
            <a:r>
              <a:rPr lang="en-US" dirty="0"/>
              <a:t> </a:t>
            </a:r>
            <a:r>
              <a:rPr lang="en-US" dirty="0" err="1"/>
              <a:t>lưu</a:t>
            </a:r>
            <a:r>
              <a:rPr lang="en-US" dirty="0"/>
              <a:t> ý </a:t>
            </a:r>
            <a:r>
              <a:rPr lang="en-US" dirty="0" err="1"/>
              <a:t>nhỏ</a:t>
            </a:r>
            <a:r>
              <a:rPr lang="en-US" dirty="0"/>
              <a:t> </a:t>
            </a:r>
            <a:r>
              <a:rPr lang="en-US" dirty="0" err="1"/>
              <a:t>là</a:t>
            </a:r>
            <a:r>
              <a:rPr lang="en-US" dirty="0"/>
              <a:t> </a:t>
            </a:r>
            <a:r>
              <a:rPr lang="en-US" dirty="0" err="1"/>
              <a:t>kể</a:t>
            </a:r>
            <a:r>
              <a:rPr lang="en-US" dirty="0"/>
              <a:t> </a:t>
            </a:r>
            <a:r>
              <a:rPr lang="en-US" dirty="0" err="1"/>
              <a:t>cả</a:t>
            </a:r>
            <a:r>
              <a:rPr lang="en-US" dirty="0"/>
              <a:t> </a:t>
            </a:r>
            <a:r>
              <a:rPr lang="en-US" dirty="0" err="1"/>
              <a:t>bạn</a:t>
            </a:r>
            <a:r>
              <a:rPr lang="en-US" dirty="0"/>
              <a:t> </a:t>
            </a:r>
            <a:r>
              <a:rPr lang="en-US" dirty="0" err="1"/>
              <a:t>có</a:t>
            </a:r>
            <a:r>
              <a:rPr lang="en-US" dirty="0"/>
              <a:t> </a:t>
            </a:r>
            <a:r>
              <a:rPr lang="en-US" dirty="0" err="1"/>
              <a:t>dùng</a:t>
            </a:r>
            <a:r>
              <a:rPr lang="en-US" dirty="0"/>
              <a:t> </a:t>
            </a:r>
            <a:r>
              <a:rPr lang="en-US" dirty="0" err="1"/>
              <a:t>nhiều</a:t>
            </a:r>
            <a:r>
              <a:rPr lang="en-US" dirty="0"/>
              <a:t> data </a:t>
            </a:r>
            <a:r>
              <a:rPr lang="en-US" dirty="0" err="1"/>
              <a:t>hơn</a:t>
            </a:r>
            <a:r>
              <a:rPr lang="en-US" dirty="0"/>
              <a:t> 5s </a:t>
            </a:r>
            <a:r>
              <a:rPr lang="en-US" dirty="0" err="1"/>
              <a:t>thì</a:t>
            </a:r>
            <a:r>
              <a:rPr lang="en-US" dirty="0"/>
              <a:t> </a:t>
            </a:r>
            <a:r>
              <a:rPr lang="en-US" dirty="0" err="1"/>
              <a:t>kết</a:t>
            </a:r>
            <a:r>
              <a:rPr lang="en-US" dirty="0"/>
              <a:t> </a:t>
            </a:r>
            <a:r>
              <a:rPr lang="en-US" dirty="0" err="1"/>
              <a:t>quả</a:t>
            </a:r>
            <a:r>
              <a:rPr lang="en-US" dirty="0"/>
              <a:t> </a:t>
            </a:r>
            <a:r>
              <a:rPr lang="en-US" dirty="0" err="1"/>
              <a:t>cũng</a:t>
            </a:r>
            <a:r>
              <a:rPr lang="en-US" dirty="0"/>
              <a:t> </a:t>
            </a:r>
            <a:r>
              <a:rPr lang="en-US" dirty="0" err="1"/>
              <a:t>không</a:t>
            </a:r>
            <a:r>
              <a:rPr lang="en-US" dirty="0"/>
              <a:t> </a:t>
            </a:r>
            <a:r>
              <a:rPr lang="en-US" dirty="0" err="1"/>
              <a:t>được</a:t>
            </a:r>
            <a:r>
              <a:rPr lang="en-US" dirty="0"/>
              <a:t> </a:t>
            </a:r>
            <a:r>
              <a:rPr lang="en-US" dirty="0" err="1"/>
              <a:t>cải</a:t>
            </a:r>
            <a:r>
              <a:rPr lang="en-US" dirty="0"/>
              <a:t> </a:t>
            </a:r>
            <a:r>
              <a:rPr lang="en-US" dirty="0" err="1"/>
              <a:t>thiện</a:t>
            </a:r>
            <a:endParaRPr lang="en-US" dirty="0"/>
          </a:p>
          <a:p>
            <a:pPr algn="l"/>
            <a:endParaRPr lang="en-US" dirty="0"/>
          </a:p>
          <a:p>
            <a:pPr algn="l"/>
            <a:r>
              <a:rPr lang="en-US" dirty="0"/>
              <a:t>A small note is that even if you use more data than 5s, the results will not improve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223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Thêm</a:t>
            </a:r>
            <a:r>
              <a:rPr lang="en-US" dirty="0"/>
              <a:t> </a:t>
            </a:r>
            <a:r>
              <a:rPr lang="en-US" dirty="0" err="1"/>
              <a:t>một</a:t>
            </a:r>
            <a:r>
              <a:rPr lang="en-US" dirty="0"/>
              <a:t> </a:t>
            </a:r>
            <a:r>
              <a:rPr lang="en-US" dirty="0" err="1"/>
              <a:t>lưu</a:t>
            </a:r>
            <a:r>
              <a:rPr lang="en-US" dirty="0"/>
              <a:t> ý </a:t>
            </a:r>
            <a:r>
              <a:rPr lang="en-US" dirty="0" err="1"/>
              <a:t>nữa</a:t>
            </a:r>
            <a:r>
              <a:rPr lang="en-US" dirty="0"/>
              <a:t> </a:t>
            </a:r>
            <a:r>
              <a:rPr lang="en-US" dirty="0" err="1"/>
              <a:t>là</a:t>
            </a:r>
            <a:r>
              <a:rPr lang="en-US" dirty="0"/>
              <a:t> </a:t>
            </a:r>
            <a:r>
              <a:rPr lang="en-US" dirty="0" err="1"/>
              <a:t>giọng</a:t>
            </a:r>
            <a:r>
              <a:rPr lang="en-US" dirty="0"/>
              <a:t> </a:t>
            </a:r>
            <a:r>
              <a:rPr lang="en-US" dirty="0" err="1"/>
              <a:t>mẫu</a:t>
            </a:r>
            <a:r>
              <a:rPr lang="en-US" dirty="0"/>
              <a:t> </a:t>
            </a:r>
            <a:r>
              <a:rPr lang="en-US" dirty="0" err="1"/>
              <a:t>nên</a:t>
            </a:r>
            <a:r>
              <a:rPr lang="en-US" dirty="0"/>
              <a:t> </a:t>
            </a:r>
            <a:r>
              <a:rPr lang="en-US" dirty="0" err="1"/>
              <a:t>liền</a:t>
            </a:r>
            <a:r>
              <a:rPr lang="en-US" dirty="0"/>
              <a:t> </a:t>
            </a:r>
            <a:r>
              <a:rPr lang="en-US" dirty="0" err="1"/>
              <a:t>nhau</a:t>
            </a:r>
            <a:r>
              <a:rPr lang="en-US" dirty="0"/>
              <a:t>, </a:t>
            </a:r>
            <a:r>
              <a:rPr lang="en-US" dirty="0" err="1"/>
              <a:t>không</a:t>
            </a:r>
            <a:r>
              <a:rPr lang="en-US" dirty="0"/>
              <a:t> </a:t>
            </a:r>
            <a:r>
              <a:rPr lang="en-US" dirty="0" err="1"/>
              <a:t>có</a:t>
            </a:r>
            <a:r>
              <a:rPr lang="en-US" dirty="0"/>
              <a:t> </a:t>
            </a:r>
            <a:r>
              <a:rPr lang="en-US" dirty="0" err="1"/>
              <a:t>khoảng</a:t>
            </a:r>
            <a:r>
              <a:rPr lang="en-US" dirty="0"/>
              <a:t> </a:t>
            </a:r>
            <a:r>
              <a:rPr lang="en-US" dirty="0" err="1"/>
              <a:t>nghỉ</a:t>
            </a:r>
            <a:r>
              <a:rPr lang="en-US" dirty="0"/>
              <a:t>, </a:t>
            </a:r>
            <a:r>
              <a:rPr lang="en-US" dirty="0" err="1"/>
              <a:t>nếu</a:t>
            </a:r>
            <a:r>
              <a:rPr lang="en-US" dirty="0"/>
              <a:t> </a:t>
            </a:r>
            <a:r>
              <a:rPr lang="en-US" dirty="0" err="1"/>
              <a:t>có</a:t>
            </a:r>
            <a:r>
              <a:rPr lang="en-US" dirty="0"/>
              <a:t> </a:t>
            </a:r>
            <a:r>
              <a:rPr lang="en-US" dirty="0" err="1"/>
              <a:t>khoảng</a:t>
            </a:r>
            <a:r>
              <a:rPr lang="en-US" dirty="0"/>
              <a:t> </a:t>
            </a:r>
            <a:r>
              <a:rPr lang="en-US" dirty="0" err="1"/>
              <a:t>nghỉ</a:t>
            </a:r>
            <a:r>
              <a:rPr lang="en-US" dirty="0"/>
              <a:t> </a:t>
            </a:r>
            <a:r>
              <a:rPr lang="en-US" dirty="0" err="1"/>
              <a:t>thì</a:t>
            </a:r>
            <a:r>
              <a:rPr lang="en-US" dirty="0"/>
              <a:t> </a:t>
            </a:r>
            <a:r>
              <a:rPr lang="en-US" dirty="0" err="1"/>
              <a:t>kết</a:t>
            </a:r>
            <a:r>
              <a:rPr lang="en-US" dirty="0"/>
              <a:t> </a:t>
            </a:r>
            <a:r>
              <a:rPr lang="en-US" dirty="0" err="1"/>
              <a:t>quả</a:t>
            </a:r>
            <a:r>
              <a:rPr lang="en-US" dirty="0"/>
              <a:t> </a:t>
            </a:r>
            <a:r>
              <a:rPr lang="en-US" dirty="0" err="1"/>
              <a:t>sẽ</a:t>
            </a:r>
            <a:r>
              <a:rPr lang="en-US" dirty="0"/>
              <a:t> </a:t>
            </a:r>
            <a:r>
              <a:rPr lang="en-US" dirty="0" err="1"/>
              <a:t>rất</a:t>
            </a:r>
            <a:r>
              <a:rPr lang="en-US" dirty="0"/>
              <a:t> </a:t>
            </a:r>
            <a:r>
              <a:rPr lang="en-US" dirty="0" err="1"/>
              <a:t>nhiễu</a:t>
            </a:r>
            <a:endParaRPr lang="en-US" dirty="0"/>
          </a:p>
          <a:p>
            <a:pPr algn="l"/>
            <a:endParaRPr lang="en-US" dirty="0"/>
          </a:p>
          <a:p>
            <a:pPr algn="l"/>
            <a:r>
              <a:rPr lang="en-US" dirty="0"/>
              <a:t>One more note is that the sample voices should be continuous, there is no interval, if there is a break, the result will be very noisy</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59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https://github.com/tugstugi/dl-colab-notebooks</a:t>
            </a:r>
          </a:p>
          <a:p>
            <a:pPr algn="l"/>
            <a:endParaRPr lang="en-US" dirty="0"/>
          </a:p>
          <a:p>
            <a:pPr algn="l"/>
            <a:r>
              <a:rPr lang="en-US" dirty="0" err="1"/>
              <a:t>Nếu</a:t>
            </a:r>
            <a:r>
              <a:rPr lang="en-US" dirty="0"/>
              <a:t> </a:t>
            </a:r>
            <a:r>
              <a:rPr lang="en-US" dirty="0" err="1"/>
              <a:t>bạn</a:t>
            </a:r>
            <a:r>
              <a:rPr lang="en-US" dirty="0"/>
              <a:t> </a:t>
            </a:r>
            <a:r>
              <a:rPr lang="en-US" dirty="0" err="1"/>
              <a:t>không</a:t>
            </a:r>
            <a:r>
              <a:rPr lang="en-US" dirty="0"/>
              <a:t> </a:t>
            </a:r>
            <a:r>
              <a:rPr lang="en-US" dirty="0" err="1"/>
              <a:t>hài</a:t>
            </a:r>
            <a:r>
              <a:rPr lang="en-US" dirty="0"/>
              <a:t> </a:t>
            </a:r>
            <a:r>
              <a:rPr lang="en-US" dirty="0" err="1"/>
              <a:t>lòng</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từ</a:t>
            </a:r>
            <a:r>
              <a:rPr lang="en-US" dirty="0"/>
              <a:t> project </a:t>
            </a:r>
            <a:r>
              <a:rPr lang="en-US" dirty="0" err="1"/>
              <a:t>này</a:t>
            </a:r>
            <a:r>
              <a:rPr lang="en-US" dirty="0"/>
              <a:t>, </a:t>
            </a:r>
            <a:r>
              <a:rPr lang="en-US" dirty="0" err="1"/>
              <a:t>thì</a:t>
            </a:r>
            <a:r>
              <a:rPr lang="en-US" dirty="0"/>
              <a:t> </a:t>
            </a:r>
            <a:r>
              <a:rPr lang="en-US" dirty="0" err="1"/>
              <a:t>còn</a:t>
            </a:r>
            <a:r>
              <a:rPr lang="en-US" dirty="0"/>
              <a:t> </a:t>
            </a:r>
            <a:r>
              <a:rPr lang="en-US" dirty="0" err="1"/>
              <a:t>rất</a:t>
            </a:r>
            <a:r>
              <a:rPr lang="en-US" dirty="0"/>
              <a:t> </a:t>
            </a:r>
            <a:r>
              <a:rPr lang="en-US" dirty="0" err="1"/>
              <a:t>nhiều</a:t>
            </a:r>
            <a:r>
              <a:rPr lang="en-US" dirty="0"/>
              <a:t> </a:t>
            </a:r>
            <a:r>
              <a:rPr lang="en-US" dirty="0" err="1"/>
              <a:t>các</a:t>
            </a:r>
            <a:r>
              <a:rPr lang="en-US" dirty="0"/>
              <a:t> project </a:t>
            </a:r>
            <a:r>
              <a:rPr lang="en-US" dirty="0" err="1"/>
              <a:t>khác</a:t>
            </a:r>
            <a:r>
              <a:rPr lang="en-US" dirty="0"/>
              <a:t> </a:t>
            </a:r>
            <a:r>
              <a:rPr lang="en-US" dirty="0" err="1"/>
              <a:t>để</a:t>
            </a:r>
            <a:r>
              <a:rPr lang="en-US" dirty="0"/>
              <a:t> </a:t>
            </a:r>
            <a:r>
              <a:rPr lang="en-US" dirty="0" err="1"/>
              <a:t>thử</a:t>
            </a:r>
            <a:r>
              <a:rPr lang="en-US" dirty="0"/>
              <a:t>, </a:t>
            </a:r>
            <a:r>
              <a:rPr lang="en-US" dirty="0" err="1"/>
              <a:t>tuy</a:t>
            </a:r>
            <a:r>
              <a:rPr lang="en-US" dirty="0"/>
              <a:t> </a:t>
            </a:r>
            <a:r>
              <a:rPr lang="en-US" dirty="0" err="1"/>
              <a:t>nhiên</a:t>
            </a:r>
            <a:r>
              <a:rPr lang="en-US" dirty="0"/>
              <a:t> </a:t>
            </a:r>
            <a:r>
              <a:rPr lang="en-US" dirty="0" err="1"/>
              <a:t>cái</a:t>
            </a:r>
            <a:r>
              <a:rPr lang="en-US" dirty="0"/>
              <a:t> </a:t>
            </a:r>
            <a:r>
              <a:rPr lang="en-US" dirty="0" err="1"/>
              <a:t>gì</a:t>
            </a:r>
            <a:r>
              <a:rPr lang="en-US" dirty="0"/>
              <a:t> </a:t>
            </a:r>
            <a:r>
              <a:rPr lang="en-US" dirty="0" err="1"/>
              <a:t>cũng</a:t>
            </a:r>
            <a:r>
              <a:rPr lang="en-US" dirty="0"/>
              <a:t> </a:t>
            </a:r>
            <a:r>
              <a:rPr lang="en-US" dirty="0" err="1"/>
              <a:t>có</a:t>
            </a:r>
            <a:r>
              <a:rPr lang="en-US" dirty="0"/>
              <a:t> </a:t>
            </a:r>
            <a:r>
              <a:rPr lang="en-US" dirty="0" err="1"/>
              <a:t>giá</a:t>
            </a:r>
            <a:r>
              <a:rPr lang="en-US" dirty="0"/>
              <a:t> </a:t>
            </a:r>
            <a:r>
              <a:rPr lang="en-US" dirty="0" err="1"/>
              <a:t>của</a:t>
            </a:r>
            <a:r>
              <a:rPr lang="en-US" dirty="0"/>
              <a:t> </a:t>
            </a:r>
            <a:r>
              <a:rPr lang="en-US" dirty="0" err="1"/>
              <a:t>nó</a:t>
            </a:r>
            <a:r>
              <a:rPr lang="en-US" dirty="0"/>
              <a:t>, </a:t>
            </a:r>
            <a:r>
              <a:rPr lang="en-US" dirty="0" err="1"/>
              <a:t>để</a:t>
            </a:r>
            <a:r>
              <a:rPr lang="en-US" dirty="0"/>
              <a:t> </a:t>
            </a:r>
            <a:r>
              <a:rPr lang="en-US" dirty="0" err="1"/>
              <a:t>có</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 </a:t>
            </a:r>
            <a:r>
              <a:rPr lang="en-US" dirty="0" err="1"/>
              <a:t>các</a:t>
            </a:r>
            <a:r>
              <a:rPr lang="en-US" dirty="0"/>
              <a:t> </a:t>
            </a:r>
            <a:r>
              <a:rPr lang="en-US" dirty="0" err="1"/>
              <a:t>bạn</a:t>
            </a:r>
            <a:r>
              <a:rPr lang="en-US" dirty="0"/>
              <a:t> </a:t>
            </a:r>
            <a:r>
              <a:rPr lang="en-US" dirty="0" err="1"/>
              <a:t>cũng</a:t>
            </a:r>
            <a:r>
              <a:rPr lang="en-US" dirty="0"/>
              <a:t> </a:t>
            </a:r>
            <a:r>
              <a:rPr lang="en-US" dirty="0" err="1"/>
              <a:t>phải</a:t>
            </a:r>
            <a:r>
              <a:rPr lang="en-US" dirty="0"/>
              <a:t> </a:t>
            </a:r>
            <a:r>
              <a:rPr lang="en-US" dirty="0" err="1"/>
              <a:t>bỏ</a:t>
            </a:r>
            <a:r>
              <a:rPr lang="en-US" dirty="0"/>
              <a:t> </a:t>
            </a:r>
            <a:r>
              <a:rPr lang="en-US" dirty="0" err="1"/>
              <a:t>ra</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công</a:t>
            </a:r>
            <a:r>
              <a:rPr lang="en-US" dirty="0"/>
              <a:t> </a:t>
            </a:r>
            <a:r>
              <a:rPr lang="en-US" dirty="0" err="1"/>
              <a:t>sức</a:t>
            </a:r>
            <a:r>
              <a:rPr lang="en-US" dirty="0"/>
              <a:t> </a:t>
            </a:r>
            <a:r>
              <a:rPr lang="en-US" dirty="0" err="1"/>
              <a:t>hơn</a:t>
            </a:r>
            <a:r>
              <a:rPr lang="en-US" dirty="0"/>
              <a:t> </a:t>
            </a:r>
            <a:r>
              <a:rPr lang="en-US" dirty="0" err="1"/>
              <a:t>để</a:t>
            </a:r>
            <a:r>
              <a:rPr lang="en-US" dirty="0"/>
              <a:t> </a:t>
            </a:r>
            <a:r>
              <a:rPr lang="en-US" dirty="0" err="1"/>
              <a:t>dán</a:t>
            </a:r>
            <a:r>
              <a:rPr lang="en-US" dirty="0"/>
              <a:t> </a:t>
            </a:r>
            <a:r>
              <a:rPr lang="en-US" dirty="0" err="1"/>
              <a:t>nhãn</a:t>
            </a:r>
            <a:r>
              <a:rPr lang="en-US" dirty="0"/>
              <a:t>, train model, </a:t>
            </a:r>
            <a:r>
              <a:rPr lang="en-US" dirty="0" err="1"/>
              <a:t>điều</a:t>
            </a:r>
            <a:r>
              <a:rPr lang="en-US" dirty="0"/>
              <a:t> </a:t>
            </a:r>
            <a:r>
              <a:rPr lang="en-US" dirty="0" err="1"/>
              <a:t>mà</a:t>
            </a:r>
            <a:r>
              <a:rPr lang="en-US" dirty="0"/>
              <a:t> </a:t>
            </a:r>
            <a:r>
              <a:rPr lang="en-US" dirty="0" err="1"/>
              <a:t>không</a:t>
            </a:r>
            <a:r>
              <a:rPr lang="en-US" dirty="0"/>
              <a:t> </a:t>
            </a:r>
            <a:r>
              <a:rPr lang="en-US" dirty="0" err="1"/>
              <a:t>phải</a:t>
            </a:r>
            <a:r>
              <a:rPr lang="en-US" dirty="0"/>
              <a:t> ai </a:t>
            </a:r>
            <a:r>
              <a:rPr lang="en-US" dirty="0" err="1"/>
              <a:t>cũng</a:t>
            </a:r>
            <a:r>
              <a:rPr lang="en-US" dirty="0"/>
              <a:t> </a:t>
            </a:r>
            <a:r>
              <a:rPr lang="en-US" dirty="0" err="1"/>
              <a:t>biết</a:t>
            </a:r>
            <a:r>
              <a:rPr lang="en-US" dirty="0"/>
              <a:t> </a:t>
            </a:r>
            <a:r>
              <a:rPr lang="en-US" dirty="0" err="1"/>
              <a:t>làm</a:t>
            </a:r>
            <a:r>
              <a:rPr lang="en-US" dirty="0"/>
              <a:t>, </a:t>
            </a:r>
            <a:r>
              <a:rPr lang="en-US" dirty="0" err="1"/>
              <a:t>mình</a:t>
            </a:r>
            <a:r>
              <a:rPr lang="en-US" dirty="0"/>
              <a:t> </a:t>
            </a:r>
            <a:r>
              <a:rPr lang="en-US" dirty="0" err="1"/>
              <a:t>lấy</a:t>
            </a:r>
            <a:r>
              <a:rPr lang="en-US" dirty="0"/>
              <a:t> project Realtime voice cloning </a:t>
            </a:r>
            <a:r>
              <a:rPr lang="en-US" dirty="0" err="1"/>
              <a:t>ra</a:t>
            </a:r>
            <a:r>
              <a:rPr lang="en-US" dirty="0"/>
              <a:t> </a:t>
            </a:r>
            <a:r>
              <a:rPr lang="en-US" dirty="0" err="1"/>
              <a:t>làm</a:t>
            </a:r>
            <a:r>
              <a:rPr lang="en-US" dirty="0"/>
              <a:t> </a:t>
            </a:r>
            <a:r>
              <a:rPr lang="en-US" dirty="0" err="1"/>
              <a:t>ví</a:t>
            </a:r>
            <a:r>
              <a:rPr lang="en-US" dirty="0"/>
              <a:t> </a:t>
            </a:r>
            <a:r>
              <a:rPr lang="en-US" dirty="0" err="1"/>
              <a:t>dụ</a:t>
            </a:r>
            <a:r>
              <a:rPr lang="en-US" dirty="0"/>
              <a:t> </a:t>
            </a:r>
            <a:r>
              <a:rPr lang="en-US" dirty="0" err="1"/>
              <a:t>vì</a:t>
            </a:r>
            <a:r>
              <a:rPr lang="en-US" dirty="0"/>
              <a:t> </a:t>
            </a:r>
            <a:r>
              <a:rPr lang="en-US" dirty="0" err="1"/>
              <a:t>nó</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đủ</a:t>
            </a:r>
            <a:r>
              <a:rPr lang="en-US" dirty="0"/>
              <a:t> </a:t>
            </a:r>
            <a:r>
              <a:rPr lang="en-US" dirty="0" err="1"/>
              <a:t>tốt</a:t>
            </a:r>
            <a:r>
              <a:rPr lang="en-US" dirty="0"/>
              <a:t>, </a:t>
            </a:r>
            <a:r>
              <a:rPr lang="en-US" dirty="0" err="1"/>
              <a:t>và</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là</a:t>
            </a:r>
            <a:r>
              <a:rPr lang="en-US" dirty="0"/>
              <a:t> ai </a:t>
            </a:r>
            <a:r>
              <a:rPr lang="en-US" dirty="0" err="1"/>
              <a:t>cũng</a:t>
            </a:r>
            <a:r>
              <a:rPr lang="en-US" dirty="0"/>
              <a:t> </a:t>
            </a:r>
            <a:r>
              <a:rPr lang="en-US" dirty="0" err="1"/>
              <a:t>làm</a:t>
            </a:r>
            <a:r>
              <a:rPr lang="en-US" dirty="0"/>
              <a:t> </a:t>
            </a:r>
            <a:r>
              <a:rPr lang="en-US" dirty="0" err="1"/>
              <a:t>được</a:t>
            </a:r>
            <a:r>
              <a:rPr lang="en-US" dirty="0"/>
              <a:t>. </a:t>
            </a:r>
            <a:r>
              <a:rPr lang="en-US" dirty="0" err="1"/>
              <a:t>Tất</a:t>
            </a:r>
            <a:r>
              <a:rPr lang="en-US" dirty="0"/>
              <a:t> </a:t>
            </a:r>
            <a:r>
              <a:rPr lang="en-US" dirty="0" err="1"/>
              <a:t>cả</a:t>
            </a:r>
            <a:r>
              <a:rPr lang="en-US" dirty="0"/>
              <a:t> </a:t>
            </a:r>
            <a:r>
              <a:rPr lang="en-US" dirty="0" err="1"/>
              <a:t>các</a:t>
            </a:r>
            <a:r>
              <a:rPr lang="en-US" dirty="0"/>
              <a:t> project </a:t>
            </a:r>
            <a:r>
              <a:rPr lang="en-US" dirty="0" err="1"/>
              <a:t>này</a:t>
            </a:r>
            <a:r>
              <a:rPr lang="en-US" dirty="0"/>
              <a:t> </a:t>
            </a:r>
            <a:r>
              <a:rPr lang="en-US" dirty="0" err="1"/>
              <a:t>đều</a:t>
            </a:r>
            <a:r>
              <a:rPr lang="en-US" dirty="0"/>
              <a:t> </a:t>
            </a:r>
            <a:r>
              <a:rPr lang="en-US" dirty="0" err="1"/>
              <a:t>có</a:t>
            </a:r>
            <a:r>
              <a:rPr lang="en-US" dirty="0"/>
              <a:t> link </a:t>
            </a:r>
            <a:r>
              <a:rPr lang="en-US" dirty="0" err="1"/>
              <a:t>colab</a:t>
            </a:r>
            <a:r>
              <a:rPr lang="en-US" dirty="0"/>
              <a:t>, </a:t>
            </a:r>
            <a:r>
              <a:rPr lang="en-US" dirty="0" err="1"/>
              <a:t>chỉ</a:t>
            </a:r>
            <a:r>
              <a:rPr lang="en-US" dirty="0"/>
              <a:t> </a:t>
            </a:r>
            <a:r>
              <a:rPr lang="en-US" dirty="0" err="1"/>
              <a:t>cần</a:t>
            </a:r>
            <a:r>
              <a:rPr lang="en-US" dirty="0"/>
              <a:t> click </a:t>
            </a:r>
            <a:r>
              <a:rPr lang="en-US" dirty="0" err="1"/>
              <a:t>là</a:t>
            </a:r>
            <a:r>
              <a:rPr lang="en-US" dirty="0"/>
              <a:t> </a:t>
            </a:r>
            <a:r>
              <a:rPr lang="en-US" dirty="0" err="1"/>
              <a:t>chạy</a:t>
            </a:r>
            <a:r>
              <a:rPr lang="en-US" dirty="0"/>
              <a:t>.</a:t>
            </a:r>
          </a:p>
          <a:p>
            <a:pPr algn="l"/>
            <a:r>
              <a:rPr lang="en-US" dirty="0" err="1"/>
              <a:t>Một</a:t>
            </a:r>
            <a:r>
              <a:rPr lang="en-US" dirty="0"/>
              <a:t> project </a:t>
            </a:r>
            <a:r>
              <a:rPr lang="en-US" dirty="0" err="1"/>
              <a:t>khác</a:t>
            </a:r>
            <a:r>
              <a:rPr lang="en-US" dirty="0"/>
              <a:t> </a:t>
            </a:r>
            <a:r>
              <a:rPr lang="en-US" dirty="0" err="1"/>
              <a:t>mình</a:t>
            </a:r>
            <a:r>
              <a:rPr lang="en-US" dirty="0"/>
              <a:t> </a:t>
            </a:r>
            <a:r>
              <a:rPr lang="en-US" dirty="0" err="1"/>
              <a:t>thấy</a:t>
            </a:r>
            <a:r>
              <a:rPr lang="en-US" dirty="0"/>
              <a:t> </a:t>
            </a:r>
            <a:r>
              <a:rPr lang="en-US" dirty="0" err="1"/>
              <a:t>rất</a:t>
            </a:r>
            <a:r>
              <a:rPr lang="en-US" dirty="0"/>
              <a:t> </a:t>
            </a:r>
            <a:r>
              <a:rPr lang="en-US" dirty="0" err="1"/>
              <a:t>đang</a:t>
            </a:r>
            <a:r>
              <a:rPr lang="en-US" dirty="0"/>
              <a:t> </a:t>
            </a:r>
            <a:r>
              <a:rPr lang="en-US" dirty="0" err="1"/>
              <a:t>chú</a:t>
            </a:r>
            <a:r>
              <a:rPr lang="en-US" dirty="0"/>
              <a:t> ý </a:t>
            </a:r>
            <a:r>
              <a:rPr lang="en-US" dirty="0" err="1"/>
              <a:t>đó</a:t>
            </a:r>
            <a:r>
              <a:rPr lang="en-US" dirty="0"/>
              <a:t> </a:t>
            </a:r>
            <a:r>
              <a:rPr lang="en-US" dirty="0" err="1"/>
              <a:t>là</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giữa</a:t>
            </a:r>
            <a:r>
              <a:rPr lang="en-US" dirty="0"/>
              <a:t> tacotran2 </a:t>
            </a:r>
            <a:r>
              <a:rPr lang="en-US" dirty="0" err="1"/>
              <a:t>và</a:t>
            </a:r>
            <a:r>
              <a:rPr lang="en-US" dirty="0"/>
              <a:t> </a:t>
            </a:r>
            <a:r>
              <a:rPr lang="en-US" dirty="0" err="1"/>
              <a:t>waveglow</a:t>
            </a:r>
            <a:endParaRPr lang="en-US" dirty="0"/>
          </a:p>
          <a:p>
            <a:pPr algn="l"/>
            <a:endParaRPr lang="en-US" dirty="0"/>
          </a:p>
          <a:p>
            <a:pPr algn="l"/>
            <a:r>
              <a:rPr lang="en-US" dirty="0"/>
              <a:t>If you are not satisfied with the results from this project, there are many other projects to try, but everything has its price, to get better results, you also have to spend a lot of time and effort. More effort to label, train model, which not everyone knows how to do, I take the Realtime voice cloning project as an example because it gives good enough results, and most importantly, anyone can do it. All these projects have </a:t>
            </a:r>
            <a:r>
              <a:rPr lang="en-US" dirty="0" err="1"/>
              <a:t>colab</a:t>
            </a:r>
            <a:r>
              <a:rPr lang="en-US" dirty="0"/>
              <a:t> links, just click and </a:t>
            </a:r>
            <a:r>
              <a:rPr lang="en-US" dirty="0" err="1"/>
              <a:t>run.Another</a:t>
            </a:r>
            <a:r>
              <a:rPr lang="en-US" dirty="0"/>
              <a:t> project that I find very interesting is the combination of tacotran2 and </a:t>
            </a:r>
            <a:r>
              <a:rPr lang="en-US" dirty="0" err="1"/>
              <a:t>waveglow</a:t>
            </a:r>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37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Kênh</a:t>
            </a:r>
            <a:r>
              <a:rPr lang="en-US" dirty="0"/>
              <a:t> </a:t>
            </a:r>
            <a:r>
              <a:rPr lang="en-US" dirty="0" err="1"/>
              <a:t>youtube</a:t>
            </a:r>
            <a:r>
              <a:rPr lang="en-US" dirty="0"/>
              <a:t> Vocal Synthesis </a:t>
            </a:r>
            <a:r>
              <a:rPr lang="en-US" dirty="0" err="1"/>
              <a:t>từng</a:t>
            </a:r>
            <a:r>
              <a:rPr lang="en-US" dirty="0"/>
              <a:t> </a:t>
            </a:r>
            <a:r>
              <a:rPr lang="en-US" dirty="0" err="1"/>
              <a:t>bị</a:t>
            </a:r>
            <a:r>
              <a:rPr lang="en-US" dirty="0"/>
              <a:t> Jay Z </a:t>
            </a:r>
            <a:r>
              <a:rPr lang="en-US" dirty="0" err="1"/>
              <a:t>kiện</a:t>
            </a:r>
            <a:r>
              <a:rPr lang="en-US" dirty="0"/>
              <a:t> </a:t>
            </a:r>
            <a:r>
              <a:rPr lang="en-US" dirty="0" err="1"/>
              <a:t>vì</a:t>
            </a:r>
            <a:r>
              <a:rPr lang="en-US" dirty="0"/>
              <a:t> </a:t>
            </a:r>
            <a:r>
              <a:rPr lang="en-US" dirty="0" err="1"/>
              <a:t>sử</a:t>
            </a:r>
            <a:r>
              <a:rPr lang="en-US" dirty="0"/>
              <a:t> </a:t>
            </a:r>
            <a:r>
              <a:rPr lang="en-US" dirty="0" err="1"/>
              <a:t>dụng</a:t>
            </a:r>
            <a:r>
              <a:rPr lang="en-US" dirty="0"/>
              <a:t> </a:t>
            </a:r>
            <a:r>
              <a:rPr lang="en-US" dirty="0" err="1"/>
              <a:t>giọng</a:t>
            </a:r>
            <a:r>
              <a:rPr lang="en-US" dirty="0"/>
              <a:t> </a:t>
            </a:r>
            <a:r>
              <a:rPr lang="en-US" dirty="0" err="1"/>
              <a:t>của</a:t>
            </a:r>
            <a:r>
              <a:rPr lang="en-US" dirty="0"/>
              <a:t> ca </a:t>
            </a:r>
            <a:r>
              <a:rPr lang="en-US" dirty="0" err="1"/>
              <a:t>sĩ</a:t>
            </a:r>
            <a:r>
              <a:rPr lang="en-US" dirty="0"/>
              <a:t> </a:t>
            </a:r>
            <a:r>
              <a:rPr lang="en-US" dirty="0" err="1"/>
              <a:t>này</a:t>
            </a:r>
            <a:endParaRPr lang="en-US" dirty="0"/>
          </a:p>
          <a:p>
            <a:pPr algn="l"/>
            <a:endParaRPr lang="en-US" dirty="0"/>
          </a:p>
          <a:p>
            <a:pPr algn="l"/>
            <a:r>
              <a:rPr lang="en-US" dirty="0"/>
              <a:t>Vocal Synthesis </a:t>
            </a:r>
            <a:r>
              <a:rPr lang="en-US" dirty="0" err="1"/>
              <a:t>youtube</a:t>
            </a:r>
            <a:r>
              <a:rPr lang="en-US" dirty="0"/>
              <a:t> channel was sued by Jay Z for using this singer's voice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67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Nhưng</a:t>
            </a:r>
            <a:r>
              <a:rPr lang="en-US" dirty="0"/>
              <a:t> </a:t>
            </a:r>
            <a:r>
              <a:rPr lang="en-US" dirty="0" err="1"/>
              <a:t>giờ</a:t>
            </a:r>
            <a:r>
              <a:rPr lang="en-US" dirty="0"/>
              <a:t> </a:t>
            </a:r>
            <a:r>
              <a:rPr lang="en-US" dirty="0" err="1"/>
              <a:t>mọi</a:t>
            </a:r>
            <a:r>
              <a:rPr lang="en-US" dirty="0"/>
              <a:t> </a:t>
            </a:r>
            <a:r>
              <a:rPr lang="en-US" dirty="0" err="1"/>
              <a:t>việc</a:t>
            </a:r>
            <a:r>
              <a:rPr lang="en-US" dirty="0"/>
              <a:t> </a:t>
            </a:r>
            <a:r>
              <a:rPr lang="en-US" dirty="0" err="1"/>
              <a:t>có</a:t>
            </a:r>
            <a:r>
              <a:rPr lang="en-US" dirty="0"/>
              <a:t> </a:t>
            </a:r>
            <a:r>
              <a:rPr lang="en-US" dirty="0" err="1"/>
              <a:t>vẻ</a:t>
            </a:r>
            <a:r>
              <a:rPr lang="en-US" dirty="0"/>
              <a:t> </a:t>
            </a:r>
            <a:r>
              <a:rPr lang="en-US" dirty="0" err="1"/>
              <a:t>đã</a:t>
            </a:r>
            <a:r>
              <a:rPr lang="en-US" dirty="0"/>
              <a:t> </a:t>
            </a:r>
            <a:r>
              <a:rPr lang="en-US" dirty="0" err="1"/>
              <a:t>êm</a:t>
            </a:r>
            <a:r>
              <a:rPr lang="en-US" dirty="0"/>
              <a:t> </a:t>
            </a:r>
            <a:r>
              <a:rPr lang="en-US" dirty="0" err="1"/>
              <a:t>xuôi</a:t>
            </a:r>
            <a:endParaRPr lang="en-US" dirty="0"/>
          </a:p>
          <a:p>
            <a:pPr algn="l"/>
            <a:endParaRPr lang="en-US" dirty="0"/>
          </a:p>
          <a:p>
            <a:pPr algn="l"/>
            <a:r>
              <a:rPr lang="en-US" dirty="0"/>
              <a:t>But now everything seems to be fine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138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Tác</a:t>
            </a:r>
            <a:r>
              <a:rPr lang="en-US" dirty="0"/>
              <a:t> </a:t>
            </a:r>
            <a:r>
              <a:rPr lang="en-US" dirty="0" err="1"/>
              <a:t>giả</a:t>
            </a:r>
            <a:r>
              <a:rPr lang="en-US" dirty="0"/>
              <a:t> </a:t>
            </a:r>
            <a:r>
              <a:rPr lang="en-US" dirty="0" err="1"/>
              <a:t>của</a:t>
            </a:r>
            <a:r>
              <a:rPr lang="en-US" dirty="0"/>
              <a:t> </a:t>
            </a:r>
            <a:r>
              <a:rPr lang="en-US" dirty="0" err="1"/>
              <a:t>kênh</a:t>
            </a:r>
            <a:r>
              <a:rPr lang="en-US" dirty="0"/>
              <a:t> </a:t>
            </a:r>
            <a:r>
              <a:rPr lang="en-US" dirty="0" err="1"/>
              <a:t>anh</a:t>
            </a:r>
            <a:r>
              <a:rPr lang="en-US" dirty="0"/>
              <a:t> </a:t>
            </a:r>
            <a:r>
              <a:rPr lang="en-US" dirty="0" err="1"/>
              <a:t>ấy</a:t>
            </a:r>
            <a:r>
              <a:rPr lang="en-US" dirty="0"/>
              <a:t> </a:t>
            </a:r>
            <a:r>
              <a:rPr lang="en-US" dirty="0" err="1"/>
              <a:t>cũng</a:t>
            </a:r>
            <a:r>
              <a:rPr lang="en-US" dirty="0"/>
              <a:t> chia </a:t>
            </a:r>
            <a:r>
              <a:rPr lang="en-US" dirty="0" err="1"/>
              <a:t>sẻ</a:t>
            </a:r>
            <a:r>
              <a:rPr lang="en-US" dirty="0"/>
              <a:t> </a:t>
            </a:r>
            <a:r>
              <a:rPr lang="en-US" dirty="0" err="1"/>
              <a:t>là</a:t>
            </a:r>
            <a:r>
              <a:rPr lang="en-US" dirty="0"/>
              <a:t> </a:t>
            </a:r>
            <a:r>
              <a:rPr lang="en-US" dirty="0" err="1"/>
              <a:t>anh</a:t>
            </a:r>
            <a:r>
              <a:rPr lang="en-US" dirty="0"/>
              <a:t> </a:t>
            </a:r>
            <a:r>
              <a:rPr lang="en-US" dirty="0" err="1"/>
              <a:t>ấy</a:t>
            </a:r>
            <a:r>
              <a:rPr lang="en-US" dirty="0"/>
              <a:t> </a:t>
            </a:r>
            <a:r>
              <a:rPr lang="en-US" dirty="0" err="1"/>
              <a:t>chạy</a:t>
            </a:r>
            <a:r>
              <a:rPr lang="en-US" dirty="0"/>
              <a:t> </a:t>
            </a:r>
            <a:r>
              <a:rPr lang="en-US" dirty="0" err="1"/>
              <a:t>hết</a:t>
            </a:r>
            <a:r>
              <a:rPr lang="en-US" dirty="0"/>
              <a:t> </a:t>
            </a:r>
            <a:r>
              <a:rPr lang="en-US" dirty="0" err="1"/>
              <a:t>trên</a:t>
            </a:r>
            <a:r>
              <a:rPr lang="en-US" dirty="0"/>
              <a:t> </a:t>
            </a:r>
            <a:r>
              <a:rPr lang="en-US" dirty="0" err="1"/>
              <a:t>colab</a:t>
            </a:r>
            <a:r>
              <a:rPr lang="en-US" dirty="0"/>
              <a:t> </a:t>
            </a:r>
            <a:r>
              <a:rPr lang="en-US" dirty="0" err="1"/>
              <a:t>nên</a:t>
            </a:r>
            <a:r>
              <a:rPr lang="en-US" dirty="0"/>
              <a:t> </a:t>
            </a:r>
            <a:r>
              <a:rPr lang="en-US" dirty="0" err="1"/>
              <a:t>chẳng</a:t>
            </a:r>
            <a:r>
              <a:rPr lang="en-US" dirty="0"/>
              <a:t> </a:t>
            </a:r>
            <a:r>
              <a:rPr lang="en-US" dirty="0" err="1"/>
              <a:t>tốn</a:t>
            </a:r>
            <a:r>
              <a:rPr lang="en-US" dirty="0"/>
              <a:t> </a:t>
            </a:r>
            <a:r>
              <a:rPr lang="en-US" dirty="0" err="1"/>
              <a:t>một</a:t>
            </a:r>
            <a:r>
              <a:rPr lang="en-US" dirty="0"/>
              <a:t> </a:t>
            </a:r>
            <a:r>
              <a:rPr lang="en-US" dirty="0" err="1"/>
              <a:t>đồng</a:t>
            </a:r>
            <a:r>
              <a:rPr lang="en-US" dirty="0"/>
              <a:t> </a:t>
            </a:r>
            <a:r>
              <a:rPr lang="en-US" dirty="0" err="1"/>
              <a:t>nào</a:t>
            </a:r>
            <a:r>
              <a:rPr lang="en-US" dirty="0"/>
              <a:t> </a:t>
            </a:r>
            <a:r>
              <a:rPr lang="en-US" dirty="0" err="1"/>
              <a:t>cho</a:t>
            </a:r>
            <a:r>
              <a:rPr lang="en-US" dirty="0"/>
              <a:t> </a:t>
            </a:r>
            <a:r>
              <a:rPr lang="en-US" dirty="0" err="1"/>
              <a:t>việc</a:t>
            </a:r>
            <a:r>
              <a:rPr lang="en-US" dirty="0"/>
              <a:t> </a:t>
            </a:r>
            <a:r>
              <a:rPr lang="en-US" dirty="0" err="1"/>
              <a:t>sản</a:t>
            </a:r>
            <a:r>
              <a:rPr lang="en-US" dirty="0"/>
              <a:t> </a:t>
            </a:r>
            <a:r>
              <a:rPr lang="en-US" dirty="0" err="1"/>
              <a:t>xuất</a:t>
            </a:r>
            <a:r>
              <a:rPr lang="en-US" dirty="0"/>
              <a:t> </a:t>
            </a:r>
            <a:r>
              <a:rPr lang="en-US" dirty="0" err="1"/>
              <a:t>mỗi</a:t>
            </a:r>
            <a:r>
              <a:rPr lang="en-US" dirty="0"/>
              <a:t> video</a:t>
            </a:r>
          </a:p>
          <a:p>
            <a:pPr algn="l"/>
            <a:endParaRPr lang="en-US" dirty="0"/>
          </a:p>
          <a:p>
            <a:pPr algn="l"/>
            <a:r>
              <a:rPr lang="en-US" dirty="0"/>
              <a:t>The creator of the channel, he also shared that he runs all of it on </a:t>
            </a:r>
            <a:r>
              <a:rPr lang="en-US" dirty="0" err="1"/>
              <a:t>colab</a:t>
            </a:r>
            <a:r>
              <a:rPr lang="en-US" dirty="0"/>
              <a:t> so it doesn't cost a dime to produce each video.</a:t>
            </a:r>
          </a:p>
          <a:p>
            <a:pPr algn="l"/>
            <a:endParaRPr lang="en-US" dirty="0"/>
          </a:p>
          <a:p>
            <a:pPr algn="l"/>
            <a:endParaRPr lang="en-US"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0" i="0" dirty="0">
                <a:effectLst/>
                <a:latin typeface="Roboto" panose="02000000000000000000" pitchFamily="2" charset="0"/>
              </a:rPr>
              <a:t>Mother meets her deceased daughter through VR technology</a:t>
            </a:r>
            <a:endParaRPr lang="en-US" dirty="0"/>
          </a:p>
          <a:p>
            <a:pPr algn="l"/>
            <a:r>
              <a:rPr lang="en-US" dirty="0"/>
              <a:t>https://www.youtube.com/watch?v=uflTK8c4w0c</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58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https://colab.research.google.com/github/AliaksandrSiarohin/first-order-model/blob/master/demo.ipynb</a:t>
            </a:r>
          </a:p>
          <a:p>
            <a:pPr algn="l"/>
            <a:endParaRPr lang="en-US" dirty="0"/>
          </a:p>
          <a:p>
            <a:pPr algn="l"/>
            <a:r>
              <a:rPr lang="en-US" dirty="0"/>
              <a:t>https://colab.research.google.com/github/tugstugi/dl-colab-notebooks/blob/master/notebooks/RealTimeVoiceCloning.ipynb</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69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105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https://github.com/CorentinJ/Real-Time-Voice-Cloning</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62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https://github.com/CorentinJ/Real-Time-Voice-Cloning</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65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vi-VN" dirty="0"/>
              <a:t>Với phương pháp training truyền thống, chúng ta phải mất hàng chục, thậm chí hàng trăm giờ thu âm giọng nói, dán nhãn, sau đó phải mất cả tuần, thậm chí cả tháng để train model, nhưng với paper, chỉ cần đúng 5s giọng mẫu</a:t>
            </a:r>
            <a:endParaRPr lang="en-US" dirty="0"/>
          </a:p>
          <a:p>
            <a:pPr algn="l"/>
            <a:endParaRPr lang="en-US" dirty="0"/>
          </a:p>
          <a:p>
            <a:pPr algn="l"/>
            <a:r>
              <a:rPr lang="en-US" dirty="0"/>
              <a:t>With the traditional training method, it takes us tens or even hundreds of hours of voice recording, labeling, then it takes weeks, even months to train the model, but with paper, it only takes 5 seconds. sample voice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19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https://colab.research.google.com/github/AliaksandrSiarohin/first-order-model/blob/master/demo.ipynb</a:t>
            </a:r>
          </a:p>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29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https://colab.research.google.com/github/AliaksandrSiarohin/first-order-model/blob/master/demo.ipynb</a:t>
            </a:r>
          </a:p>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50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của</a:t>
            </a:r>
            <a:r>
              <a:rPr lang="en-US" dirty="0"/>
              <a:t> paper </a:t>
            </a:r>
            <a:r>
              <a:rPr lang="en-US" dirty="0" err="1"/>
              <a:t>này</a:t>
            </a:r>
            <a:r>
              <a:rPr lang="en-US" dirty="0"/>
              <a:t> </a:t>
            </a:r>
            <a:r>
              <a:rPr lang="en-US" dirty="0" err="1"/>
              <a:t>là</a:t>
            </a:r>
            <a:r>
              <a:rPr lang="en-US" dirty="0"/>
              <a:t> </a:t>
            </a:r>
            <a:r>
              <a:rPr lang="en-US" dirty="0" err="1"/>
              <a:t>lấy</a:t>
            </a:r>
            <a:r>
              <a:rPr lang="en-US" dirty="0"/>
              <a:t> </a:t>
            </a:r>
            <a:r>
              <a:rPr lang="en-US" dirty="0" err="1"/>
              <a:t>kết</a:t>
            </a:r>
            <a:r>
              <a:rPr lang="en-US" dirty="0"/>
              <a:t> </a:t>
            </a:r>
            <a:r>
              <a:rPr lang="en-US" dirty="0" err="1"/>
              <a:t>quả</a:t>
            </a:r>
            <a:r>
              <a:rPr lang="en-US" dirty="0"/>
              <a:t> training </a:t>
            </a:r>
            <a:r>
              <a:rPr lang="en-US" dirty="0" err="1"/>
              <a:t>từ</a:t>
            </a:r>
            <a:r>
              <a:rPr lang="en-US" dirty="0"/>
              <a:t> </a:t>
            </a:r>
            <a:r>
              <a:rPr lang="en-US" dirty="0" err="1"/>
              <a:t>hàng</a:t>
            </a:r>
            <a:r>
              <a:rPr lang="en-US" dirty="0"/>
              <a:t> </a:t>
            </a:r>
            <a:r>
              <a:rPr lang="en-US" dirty="0" err="1"/>
              <a:t>ngàn</a:t>
            </a:r>
            <a:r>
              <a:rPr lang="en-US" dirty="0"/>
              <a:t> </a:t>
            </a:r>
            <a:r>
              <a:rPr lang="en-US" dirty="0" err="1"/>
              <a:t>người</a:t>
            </a:r>
            <a:r>
              <a:rPr lang="en-US" dirty="0"/>
              <a:t> </a:t>
            </a:r>
            <a:r>
              <a:rPr lang="en-US" dirty="0" err="1"/>
              <a:t>để</a:t>
            </a:r>
            <a:r>
              <a:rPr lang="en-US" dirty="0"/>
              <a:t> </a:t>
            </a:r>
            <a:r>
              <a:rPr lang="en-US" dirty="0" err="1"/>
              <a:t>tạo</a:t>
            </a:r>
            <a:r>
              <a:rPr lang="en-US" dirty="0"/>
              <a:t> </a:t>
            </a:r>
            <a:r>
              <a:rPr lang="en-US" dirty="0" err="1"/>
              <a:t>ra</a:t>
            </a:r>
            <a:r>
              <a:rPr lang="en-US" dirty="0"/>
              <a:t> 1 model </a:t>
            </a:r>
            <a:r>
              <a:rPr lang="en-US" dirty="0" err="1"/>
              <a:t>chung</a:t>
            </a:r>
            <a:r>
              <a:rPr lang="en-US" dirty="0"/>
              <a:t> </a:t>
            </a:r>
            <a:r>
              <a:rPr lang="en-US" dirty="0" err="1"/>
              <a:t>chung</a:t>
            </a:r>
            <a:r>
              <a:rPr lang="en-US" dirty="0"/>
              <a:t>, </a:t>
            </a:r>
            <a:r>
              <a:rPr lang="en-US" dirty="0" err="1"/>
              <a:t>sau</a:t>
            </a:r>
            <a:r>
              <a:rPr lang="en-US" dirty="0"/>
              <a:t> </a:t>
            </a:r>
            <a:r>
              <a:rPr lang="en-US" dirty="0" err="1"/>
              <a:t>đó</a:t>
            </a:r>
            <a:r>
              <a:rPr lang="en-US" dirty="0"/>
              <a:t> </a:t>
            </a:r>
            <a:r>
              <a:rPr lang="en-US" dirty="0" err="1"/>
              <a:t>apdapt</a:t>
            </a:r>
            <a:r>
              <a:rPr lang="en-US" dirty="0"/>
              <a:t> model </a:t>
            </a:r>
            <a:r>
              <a:rPr lang="en-US" dirty="0" err="1"/>
              <a:t>lên</a:t>
            </a:r>
            <a:r>
              <a:rPr lang="en-US" dirty="0"/>
              <a:t> </a:t>
            </a:r>
            <a:r>
              <a:rPr lang="en-US" dirty="0" err="1"/>
              <a:t>giọng</a:t>
            </a:r>
            <a:r>
              <a:rPr lang="en-US" dirty="0"/>
              <a:t> </a:t>
            </a:r>
            <a:r>
              <a:rPr lang="en-US" dirty="0" err="1"/>
              <a:t>mẫu</a:t>
            </a:r>
            <a:r>
              <a:rPr lang="en-US" dirty="0"/>
              <a:t> </a:t>
            </a:r>
            <a:r>
              <a:rPr lang="en-US" dirty="0" err="1"/>
              <a:t>có</a:t>
            </a:r>
            <a:r>
              <a:rPr lang="en-US" dirty="0"/>
              <a:t> </a:t>
            </a:r>
            <a:r>
              <a:rPr lang="en-US" dirty="0" err="1"/>
              <a:t>sẵn</a:t>
            </a:r>
            <a:endParaRPr lang="en-US" dirty="0"/>
          </a:p>
          <a:p>
            <a:pPr algn="l"/>
            <a:endParaRPr lang="en-US" dirty="0"/>
          </a:p>
          <a:p>
            <a:pPr algn="l"/>
            <a:r>
              <a:rPr lang="en-US" dirty="0"/>
              <a:t>The working principle of this paper is to take training results from thousands of people to create a generic model, then adapt the model to the available sample voice.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823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graphicFrame>
        <p:nvGraphicFramePr>
          <p:cNvPr id="22" name="Google Shape;22;p3"/>
          <p:cNvGraphicFramePr/>
          <p:nvPr/>
        </p:nvGraphicFramePr>
        <p:xfrm>
          <a:off x="5670552" y="1"/>
          <a:ext cx="6521449" cy="4437063"/>
        </p:xfrm>
        <a:graphic>
          <a:graphicData uri="http://schemas.openxmlformats.org/presentationml/2006/ole">
            <mc:AlternateContent xmlns:mc="http://schemas.openxmlformats.org/markup-compatibility/2006">
              <mc:Choice xmlns:v="urn:schemas-microsoft-com:vml" Requires="v">
                <p:oleObj r:id="rId2" imgW="4891087" imgH="4437063" progId="Photoshop.Image.6">
                  <p:embed/>
                </p:oleObj>
              </mc:Choice>
              <mc:Fallback>
                <p:oleObj r:id="rId2" imgW="4891087" imgH="4437063" progId="Photoshop.Image.6">
                  <p:embed/>
                  <p:pic>
                    <p:nvPicPr>
                      <p:cNvPr id="22" name="Google Shape;22;p3"/>
                      <p:cNvPicPr preferRelativeResize="0"/>
                      <p:nvPr/>
                    </p:nvPicPr>
                    <p:blipFill rotWithShape="1">
                      <a:blip r:embed="rId3">
                        <a:alphaModFix/>
                      </a:blip>
                      <a:srcRect/>
                      <a:stretch/>
                    </p:blipFill>
                    <p:spPr>
                      <a:xfrm>
                        <a:off x="5670552" y="1"/>
                        <a:ext cx="6521449" cy="4437063"/>
                      </a:xfrm>
                      <a:prstGeom prst="rect">
                        <a:avLst/>
                      </a:prstGeom>
                      <a:noFill/>
                      <a:ln>
                        <a:noFill/>
                      </a:ln>
                    </p:spPr>
                  </p:pic>
                </p:oleObj>
              </mc:Fallback>
            </mc:AlternateContent>
          </a:graphicData>
        </a:graphic>
      </p:graphicFrame>
      <p:sp>
        <p:nvSpPr>
          <p:cNvPr id="23" name="Google Shape;23;p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5" name="Google Shape;25;p3"/>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6"/>
        <p:cNvGrpSpPr/>
        <p:nvPr/>
      </p:nvGrpSpPr>
      <p:grpSpPr>
        <a:xfrm>
          <a:off x="0" y="0"/>
          <a:ext cx="0" cy="0"/>
          <a:chOff x="0" y="0"/>
          <a:chExt cx="0" cy="0"/>
        </a:xfrm>
      </p:grpSpPr>
      <p:pic>
        <p:nvPicPr>
          <p:cNvPr id="107" name="Google Shape;107;g8e6a01cd38_2_11"/>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08" name="Google Shape;108;g8e6a01cd38_2_11"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9" name="Google Shape;109;g8e6a01cd38_2_11"/>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0" name="Google Shape;110;g8e6a01cd38_2_11"/>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2"/>
        <p:cNvGrpSpPr/>
        <p:nvPr/>
      </p:nvGrpSpPr>
      <p:grpSpPr>
        <a:xfrm>
          <a:off x="0" y="0"/>
          <a:ext cx="0" cy="0"/>
          <a:chOff x="0" y="0"/>
          <a:chExt cx="0" cy="0"/>
        </a:xfrm>
      </p:grpSpPr>
      <p:sp>
        <p:nvSpPr>
          <p:cNvPr id="113" name="Google Shape;113;g8e6a01cd38_2_17"/>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atin typeface="Times New Roman" panose="02020603050405020304" pitchFamily="18" charset="0"/>
                <a:cs typeface="Times New Roman" panose="02020603050405020304" pitchFamily="18" charset="0"/>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14" name="Google Shape;114;g8e6a01cd38_2_1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g8e6a01cd38_2_1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g8e6a01cd38_2_1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fld id="{00000000-1234-1234-1234-123412341234}" type="slidenum">
              <a:rPr lang="en-US" smtClean="0"/>
              <a:pPr/>
              <a:t>‹#›</a:t>
            </a:fld>
            <a:endParaRPr lang="en-US"/>
          </a:p>
        </p:txBody>
      </p:sp>
      <p:sp>
        <p:nvSpPr>
          <p:cNvPr id="117" name="Google Shape;117;g8e6a01cd38_2_17"/>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pitchFamily="18" charset="0"/>
                <a:cs typeface="Times New Roman" panose="02020603050405020304" pitchFamily="18" charset="0"/>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8"/>
        <p:cNvGrpSpPr/>
        <p:nvPr/>
      </p:nvGrpSpPr>
      <p:grpSpPr>
        <a:xfrm>
          <a:off x="0" y="0"/>
          <a:ext cx="0" cy="0"/>
          <a:chOff x="0" y="0"/>
          <a:chExt cx="0" cy="0"/>
        </a:xfrm>
      </p:grpSpPr>
      <p:pic>
        <p:nvPicPr>
          <p:cNvPr id="119" name="Google Shape;119;g8e6a01cd38_2_23"/>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20" name="Google Shape;120;g8e6a01cd38_2_2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1" name="Google Shape;121;g8e6a01cd38_2_23"/>
          <p:cNvSpPr/>
          <p:nvPr/>
        </p:nvSpPr>
        <p:spPr>
          <a:xfrm rot="10800000" flipH="1">
            <a:off x="0" y="4267200"/>
            <a:ext cx="12192000" cy="1106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2" name="Google Shape;122;g8e6a01cd38_2_23"/>
          <p:cNvSpPr/>
          <p:nvPr/>
        </p:nvSpPr>
        <p:spPr>
          <a:xfrm>
            <a:off x="1966384" y="5156201"/>
            <a:ext cx="9505949" cy="5048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123" name="Google Shape;123;g8e6a01cd38_2_23"/>
          <p:cNvGrpSpPr/>
          <p:nvPr/>
        </p:nvGrpSpPr>
        <p:grpSpPr>
          <a:xfrm>
            <a:off x="5672667" y="6088063"/>
            <a:ext cx="1439333" cy="603250"/>
            <a:chOff x="2680" y="3678"/>
            <a:chExt cx="680" cy="380"/>
          </a:xfrm>
        </p:grpSpPr>
        <p:sp>
          <p:nvSpPr>
            <p:cNvPr id="124" name="Google Shape;124;g8e6a01cd38_2_23"/>
            <p:cNvSpPr txBox="1"/>
            <p:nvPr/>
          </p:nvSpPr>
          <p:spPr>
            <a:xfrm>
              <a:off x="2680" y="3789"/>
              <a:ext cx="680" cy="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i="0" u="none" strike="noStrike" cap="none">
                  <a:solidFill>
                    <a:schemeClr val="dk2"/>
                  </a:solidFill>
                  <a:latin typeface="Verdana"/>
                  <a:ea typeface="Verdana"/>
                  <a:cs typeface="Verdana"/>
                  <a:sym typeface="Verdana"/>
                </a:rPr>
                <a:t>LOGO</a:t>
              </a:r>
              <a:endParaRPr sz="1400"/>
            </a:p>
          </p:txBody>
        </p:sp>
        <p:sp>
          <p:nvSpPr>
            <p:cNvPr id="125" name="Google Shape;125;g8e6a01cd38_2_23"/>
            <p:cNvSpPr/>
            <p:nvPr/>
          </p:nvSpPr>
          <p:spPr>
            <a:xfrm rot="5400000">
              <a:off x="2928" y="3493"/>
              <a:ext cx="172" cy="542"/>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26" name="Google Shape;126;g8e6a01cd38_2_23"/>
          <p:cNvSpPr txBox="1">
            <a:spLocks noGrp="1"/>
          </p:cNvSpPr>
          <p:nvPr>
            <p:ph type="ctrTitle"/>
          </p:nvPr>
        </p:nvSpPr>
        <p:spPr>
          <a:xfrm>
            <a:off x="1930400" y="3548063"/>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7" name="Google Shape;127;g8e6a01cd38_2_23"/>
          <p:cNvSpPr txBox="1">
            <a:spLocks noGrp="1"/>
          </p:cNvSpPr>
          <p:nvPr>
            <p:ph type="subTitle" idx="1"/>
          </p:nvPr>
        </p:nvSpPr>
        <p:spPr>
          <a:xfrm>
            <a:off x="2152651" y="5224463"/>
            <a:ext cx="9144000" cy="381000"/>
          </a:xfrm>
          <a:prstGeom prst="rect">
            <a:avLst/>
          </a:prstGeom>
          <a:noFill/>
          <a:ln>
            <a:noFill/>
          </a:ln>
        </p:spPr>
        <p:txBody>
          <a:bodyPr spcFirstLastPara="1" wrap="square" lIns="91425" tIns="45700" rIns="91425" bIns="45700" anchor="t" anchorCtr="0">
            <a:noAutofit/>
          </a:bodyPr>
          <a:lstStyle>
            <a:lvl1pPr lvl="0" algn="l">
              <a:spcBef>
                <a:spcPts val="280"/>
              </a:spcBef>
              <a:spcAft>
                <a:spcPts val="0"/>
              </a:spcAft>
              <a:buSzPts val="1400"/>
              <a:buFont typeface="Noto Sans Symbols"/>
              <a:buNone/>
              <a:defRPr sz="1400" b="1">
                <a:solidFill>
                  <a:schemeClr val="lt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g8e6a01cd38_2_3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0" name="Google Shape;130;g8e6a01cd38_2_3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31" name="Google Shape;131;g8e6a01cd38_2_3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g8e6a01cd38_2_3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g8e6a01cd38_2_3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g8e6a01cd38_2_39"/>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6" name="Google Shape;136;g8e6a01cd38_2_39"/>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7" name="Google Shape;137;g8e6a01cd38_2_39"/>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8" name="Google Shape;138;g8e6a01cd38_2_3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g8e6a01cd38_2_3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g8e6a01cd38_2_3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1"/>
        <p:cNvGrpSpPr/>
        <p:nvPr/>
      </p:nvGrpSpPr>
      <p:grpSpPr>
        <a:xfrm>
          <a:off x="0" y="0"/>
          <a:ext cx="0" cy="0"/>
          <a:chOff x="0" y="0"/>
          <a:chExt cx="0" cy="0"/>
        </a:xfrm>
      </p:grpSpPr>
      <p:sp>
        <p:nvSpPr>
          <p:cNvPr id="142" name="Google Shape;142;g8e6a01cd38_2_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3" name="Google Shape;143;g8e6a01cd38_2_4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4" name="Google Shape;144;g8e6a01cd38_2_4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5" name="Google Shape;145;g8e6a01cd38_2_4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6" name="Google Shape;146;g8e6a01cd38_2_4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7" name="Google Shape;147;g8e6a01cd38_2_4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8e6a01cd38_2_4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g8e6a01cd38_2_4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g8e6a01cd38_2_55"/>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2" name="Google Shape;152;g8e6a01cd38_2_5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8e6a01cd38_2_5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8e6a01cd38_2_5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g8e6a01cd38_2_6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g8e6a01cd38_2_6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g8e6a01cd38_2_6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9"/>
        <p:cNvGrpSpPr/>
        <p:nvPr/>
      </p:nvGrpSpPr>
      <p:grpSpPr>
        <a:xfrm>
          <a:off x="0" y="0"/>
          <a:ext cx="0" cy="0"/>
          <a:chOff x="0" y="0"/>
          <a:chExt cx="0" cy="0"/>
        </a:xfrm>
      </p:grpSpPr>
      <p:sp>
        <p:nvSpPr>
          <p:cNvPr id="160" name="Google Shape;160;g8e6a01cd38_2_6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g8e6a01cd38_2_6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62" name="Google Shape;162;g8e6a01cd38_2_6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63" name="Google Shape;163;g8e6a01cd38_2_6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g8e6a01cd38_2_6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g8e6a01cd38_2_6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6"/>
        <p:cNvGrpSpPr/>
        <p:nvPr/>
      </p:nvGrpSpPr>
      <p:grpSpPr>
        <a:xfrm>
          <a:off x="0" y="0"/>
          <a:ext cx="0" cy="0"/>
          <a:chOff x="0" y="0"/>
          <a:chExt cx="0" cy="0"/>
        </a:xfrm>
      </p:grpSpPr>
      <p:sp>
        <p:nvSpPr>
          <p:cNvPr id="167" name="Google Shape;167;g8e6a01cd38_2_7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8" name="Google Shape;168;g8e6a01cd38_2_7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9" name="Google Shape;169;g8e6a01cd38_2_7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70" name="Google Shape;170;g8e6a01cd38_2_7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g8e6a01cd38_2_7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g8e6a01cd38_2_7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3"/>
        <p:cNvGrpSpPr/>
        <p:nvPr/>
      </p:nvGrpSpPr>
      <p:grpSpPr>
        <a:xfrm>
          <a:off x="0" y="0"/>
          <a:ext cx="0" cy="0"/>
          <a:chOff x="0" y="0"/>
          <a:chExt cx="0" cy="0"/>
        </a:xfrm>
      </p:grpSpPr>
      <p:sp>
        <p:nvSpPr>
          <p:cNvPr id="174" name="Google Shape;174;g8e6a01cd38_2_7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g8e6a01cd38_2_78"/>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g8e6a01cd38_2_7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g8e6a01cd38_2_7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g8e6a01cd38_2_7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9"/>
        <p:cNvGrpSpPr/>
        <p:nvPr/>
      </p:nvGrpSpPr>
      <p:grpSpPr>
        <a:xfrm>
          <a:off x="0" y="0"/>
          <a:ext cx="0" cy="0"/>
          <a:chOff x="0" y="0"/>
          <a:chExt cx="0" cy="0"/>
        </a:xfrm>
      </p:grpSpPr>
      <p:sp>
        <p:nvSpPr>
          <p:cNvPr id="180" name="Google Shape;180;g8e6a01cd38_2_84"/>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g8e6a01cd38_2_84"/>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g8e6a01cd38_2_8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g8e6a01cd38_2_8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g8e6a01cd38_2_8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85"/>
        <p:cNvGrpSpPr/>
        <p:nvPr/>
      </p:nvGrpSpPr>
      <p:grpSpPr>
        <a:xfrm>
          <a:off x="0" y="0"/>
          <a:ext cx="0" cy="0"/>
          <a:chOff x="0" y="0"/>
          <a:chExt cx="0" cy="0"/>
        </a:xfrm>
      </p:grpSpPr>
      <p:sp>
        <p:nvSpPr>
          <p:cNvPr id="186" name="Google Shape;186;g8e6a01cd38_2_9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7" name="Google Shape;187;g8e6a01cd38_2_9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g8e6a01cd38_2_9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g8e6a01cd38_2_9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6" name="Google Shape;36;p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2" name="Google Shape;42;p6"/>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3" name="Google Shape;43;p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51" name="Google Shape;51;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2" name="Google Shape;52;p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8" name="Google Shape;68;p1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1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2"/>
          <p:cNvSpPr/>
          <p:nvPr/>
        </p:nvSpPr>
        <p:spPr>
          <a:xfrm>
            <a:off x="0" y="-26988"/>
            <a:ext cx="121920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2" name="Google Shape;12;p2"/>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13" name="Google Shape;13;p2"/>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2"/>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5" name="Google Shape;15;p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8" name="Google Shape;18;p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dirty="0"/>
          </a:p>
        </p:txBody>
      </p:sp>
      <p:sp>
        <p:nvSpPr>
          <p:cNvPr id="19" name="Google Shape;19;p2"/>
          <p:cNvSpPr txBox="1"/>
          <p:nvPr/>
        </p:nvSpPr>
        <p:spPr>
          <a:xfrm>
            <a:off x="10871200" y="261938"/>
            <a:ext cx="1320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lt1"/>
                </a:solidFill>
                <a:latin typeface="Verdana"/>
                <a:ea typeface="Verdana"/>
                <a:cs typeface="Verdana"/>
                <a:sym typeface="Verdana"/>
              </a:rPr>
              <a:t>LOGO</a:t>
            </a:r>
            <a:endParaRPr sz="1400"/>
          </a:p>
        </p:txBody>
      </p:sp>
      <p:sp>
        <p:nvSpPr>
          <p:cNvPr id="20" name="Google Shape;20;p2"/>
          <p:cNvSpPr/>
          <p:nvPr/>
        </p:nvSpPr>
        <p:spPr>
          <a:xfrm rot="5400000">
            <a:off x="11244528" y="-261673"/>
            <a:ext cx="284162" cy="1001183"/>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g8e6a01cd38_2_0"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7" name="Google Shape;97;g8e6a01cd38_2_0"/>
          <p:cNvSpPr/>
          <p:nvPr/>
        </p:nvSpPr>
        <p:spPr>
          <a:xfrm>
            <a:off x="0" y="1"/>
            <a:ext cx="108712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98" name="Google Shape;98;g8e6a01cd38_2_0"/>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99" name="Google Shape;99;g8e6a01cd38_2_0"/>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 name="Google Shape;100;g8e6a01cd38_2_0"/>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Google Shape;101;g8e6a01cd38_2_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g8e6a01cd38_2_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g8e6a01cd38_2_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04" name="Google Shape;104;g8e6a01cd38_2_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g8e6a01cd38_2_95"/>
          <p:cNvSpPr txBox="1"/>
          <p:nvPr/>
        </p:nvSpPr>
        <p:spPr>
          <a:xfrm>
            <a:off x="182880" y="1758240"/>
            <a:ext cx="12009120" cy="1846607"/>
          </a:xfrm>
          <a:prstGeom prst="rect">
            <a:avLst/>
          </a:prstGeom>
          <a:noFill/>
          <a:ln>
            <a:noFill/>
          </a:ln>
        </p:spPr>
        <p:txBody>
          <a:bodyPr spcFirstLastPara="1" wrap="square" lIns="91425" tIns="45700" rIns="91425" bIns="45700" anchor="ctr" anchorCtr="0">
            <a:noAutofit/>
          </a:bodyPr>
          <a:lstStyle/>
          <a:p>
            <a:pPr algn="ctr"/>
            <a:r>
              <a:rPr lang="en-US" sz="4400" b="1" dirty="0">
                <a:solidFill>
                  <a:srgbClr val="35558D"/>
                </a:solidFill>
                <a:latin typeface="Times New Roman" panose="02020603050405020304" pitchFamily="18" charset="0"/>
                <a:ea typeface="Verdana"/>
                <a:cs typeface="Times New Roman" panose="02020603050405020304" pitchFamily="18" charset="0"/>
                <a:sym typeface="Verdana"/>
              </a:rPr>
              <a:t>Realtime Voice Cloning</a:t>
            </a:r>
            <a:endParaRPr lang="en-US" sz="3600" b="1" dirty="0">
              <a:solidFill>
                <a:srgbClr val="35558D"/>
              </a:solidFill>
              <a:latin typeface="Times New Roman" panose="02020603050405020304" pitchFamily="18" charset="0"/>
              <a:ea typeface="Verdana"/>
              <a:cs typeface="Times New Roman" panose="02020603050405020304" pitchFamily="18" charset="0"/>
              <a:sym typeface="Verdana"/>
            </a:endParaRPr>
          </a:p>
        </p:txBody>
      </p:sp>
      <p:sp>
        <p:nvSpPr>
          <p:cNvPr id="2" name="TextBox 1">
            <a:extLst>
              <a:ext uri="{FF2B5EF4-FFF2-40B4-BE49-F238E27FC236}">
                <a16:creationId xmlns:a16="http://schemas.microsoft.com/office/drawing/2014/main" id="{9C5CC6EA-B3C9-F9F6-CEA1-2287B1606685}"/>
              </a:ext>
            </a:extLst>
          </p:cNvPr>
          <p:cNvSpPr txBox="1"/>
          <p:nvPr/>
        </p:nvSpPr>
        <p:spPr>
          <a:xfrm>
            <a:off x="10120468" y="6050403"/>
            <a:ext cx="2071532" cy="369332"/>
          </a:xfrm>
          <a:prstGeom prst="rect">
            <a:avLst/>
          </a:prstGeom>
          <a:noFill/>
        </p:spPr>
        <p:txBody>
          <a:bodyPr wrap="square" rtlCol="0">
            <a:spAutoFit/>
          </a:bodyPr>
          <a:lstStyle/>
          <a:p>
            <a:pPr algn="ctr"/>
            <a:r>
              <a:rPr lang="en-US" sz="1800" dirty="0"/>
              <a:t>Anh T. Huynh</a:t>
            </a:r>
          </a:p>
        </p:txBody>
      </p:sp>
    </p:spTree>
    <p:extLst>
      <p:ext uri="{BB962C8B-B14F-4D97-AF65-F5344CB8AC3E}">
        <p14:creationId xmlns:p14="http://schemas.microsoft.com/office/powerpoint/2010/main" val="2575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10</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9F1059E1-E556-DD7A-F553-88B11D9AEE93}"/>
              </a:ext>
            </a:extLst>
          </p:cNvPr>
          <p:cNvPicPr>
            <a:picLocks noChangeAspect="1"/>
          </p:cNvPicPr>
          <p:nvPr/>
        </p:nvPicPr>
        <p:blipFill>
          <a:blip r:embed="rId3"/>
          <a:stretch>
            <a:fillRect/>
          </a:stretch>
        </p:blipFill>
        <p:spPr>
          <a:xfrm>
            <a:off x="0" y="1271217"/>
            <a:ext cx="12192000" cy="4958662"/>
          </a:xfrm>
          <a:prstGeom prst="rect">
            <a:avLst/>
          </a:prstGeom>
        </p:spPr>
      </p:pic>
    </p:spTree>
    <p:extLst>
      <p:ext uri="{BB962C8B-B14F-4D97-AF65-F5344CB8AC3E}">
        <p14:creationId xmlns:p14="http://schemas.microsoft.com/office/powerpoint/2010/main" val="420393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11</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7082345E-1DC2-961B-E955-3FB19DFB8C7A}"/>
              </a:ext>
            </a:extLst>
          </p:cNvPr>
          <p:cNvPicPr>
            <a:picLocks noChangeAspect="1"/>
          </p:cNvPicPr>
          <p:nvPr/>
        </p:nvPicPr>
        <p:blipFill>
          <a:blip r:embed="rId3"/>
          <a:stretch>
            <a:fillRect/>
          </a:stretch>
        </p:blipFill>
        <p:spPr>
          <a:xfrm>
            <a:off x="574248" y="0"/>
            <a:ext cx="10802341" cy="6858000"/>
          </a:xfrm>
          <a:prstGeom prst="rect">
            <a:avLst/>
          </a:prstGeom>
        </p:spPr>
      </p:pic>
    </p:spTree>
    <p:extLst>
      <p:ext uri="{BB962C8B-B14F-4D97-AF65-F5344CB8AC3E}">
        <p14:creationId xmlns:p14="http://schemas.microsoft.com/office/powerpoint/2010/main" val="2309056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12</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AFC0E84F-E552-A78D-6A49-E4BB10C04309}"/>
              </a:ext>
            </a:extLst>
          </p:cNvPr>
          <p:cNvPicPr>
            <a:picLocks noChangeAspect="1"/>
          </p:cNvPicPr>
          <p:nvPr/>
        </p:nvPicPr>
        <p:blipFill>
          <a:blip r:embed="rId3"/>
          <a:stretch>
            <a:fillRect/>
          </a:stretch>
        </p:blipFill>
        <p:spPr>
          <a:xfrm>
            <a:off x="0" y="996497"/>
            <a:ext cx="12192000" cy="4865006"/>
          </a:xfrm>
          <a:prstGeom prst="rect">
            <a:avLst/>
          </a:prstGeom>
        </p:spPr>
      </p:pic>
    </p:spTree>
    <p:extLst>
      <p:ext uri="{BB962C8B-B14F-4D97-AF65-F5344CB8AC3E}">
        <p14:creationId xmlns:p14="http://schemas.microsoft.com/office/powerpoint/2010/main" val="264509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13</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B7497E7C-97BE-EA47-F7D9-CB4F72BB68C7}"/>
              </a:ext>
            </a:extLst>
          </p:cNvPr>
          <p:cNvPicPr>
            <a:picLocks noChangeAspect="1"/>
          </p:cNvPicPr>
          <p:nvPr/>
        </p:nvPicPr>
        <p:blipFill>
          <a:blip r:embed="rId3"/>
          <a:stretch>
            <a:fillRect/>
          </a:stretch>
        </p:blipFill>
        <p:spPr>
          <a:xfrm>
            <a:off x="995749" y="1008623"/>
            <a:ext cx="9554277" cy="5377891"/>
          </a:xfrm>
          <a:prstGeom prst="rect">
            <a:avLst/>
          </a:prstGeom>
        </p:spPr>
      </p:pic>
    </p:spTree>
    <p:extLst>
      <p:ext uri="{BB962C8B-B14F-4D97-AF65-F5344CB8AC3E}">
        <p14:creationId xmlns:p14="http://schemas.microsoft.com/office/powerpoint/2010/main" val="100993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14</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CD46D4FC-7220-5C8B-2447-AAF90806AAE9}"/>
              </a:ext>
            </a:extLst>
          </p:cNvPr>
          <p:cNvPicPr>
            <a:picLocks noChangeAspect="1"/>
          </p:cNvPicPr>
          <p:nvPr/>
        </p:nvPicPr>
        <p:blipFill>
          <a:blip r:embed="rId3"/>
          <a:stretch>
            <a:fillRect/>
          </a:stretch>
        </p:blipFill>
        <p:spPr>
          <a:xfrm>
            <a:off x="0" y="942440"/>
            <a:ext cx="12192000" cy="5384284"/>
          </a:xfrm>
          <a:prstGeom prst="rect">
            <a:avLst/>
          </a:prstGeom>
        </p:spPr>
      </p:pic>
    </p:spTree>
    <p:extLst>
      <p:ext uri="{BB962C8B-B14F-4D97-AF65-F5344CB8AC3E}">
        <p14:creationId xmlns:p14="http://schemas.microsoft.com/office/powerpoint/2010/main" val="339746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15</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BF156B4C-3261-D806-D5A0-79ABC7DFCC72}"/>
              </a:ext>
            </a:extLst>
          </p:cNvPr>
          <p:cNvPicPr>
            <a:picLocks noChangeAspect="1"/>
          </p:cNvPicPr>
          <p:nvPr/>
        </p:nvPicPr>
        <p:blipFill>
          <a:blip r:embed="rId3"/>
          <a:stretch>
            <a:fillRect/>
          </a:stretch>
        </p:blipFill>
        <p:spPr>
          <a:xfrm>
            <a:off x="1131561" y="882650"/>
            <a:ext cx="9671604" cy="5537221"/>
          </a:xfrm>
          <a:prstGeom prst="rect">
            <a:avLst/>
          </a:prstGeom>
        </p:spPr>
      </p:pic>
    </p:spTree>
    <p:extLst>
      <p:ext uri="{BB962C8B-B14F-4D97-AF65-F5344CB8AC3E}">
        <p14:creationId xmlns:p14="http://schemas.microsoft.com/office/powerpoint/2010/main" val="247253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16</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D83A74EA-5646-FFD1-DF89-3DD2A19A26AC}"/>
              </a:ext>
            </a:extLst>
          </p:cNvPr>
          <p:cNvPicPr>
            <a:picLocks noChangeAspect="1"/>
          </p:cNvPicPr>
          <p:nvPr/>
        </p:nvPicPr>
        <p:blipFill>
          <a:blip r:embed="rId3"/>
          <a:stretch>
            <a:fillRect/>
          </a:stretch>
        </p:blipFill>
        <p:spPr>
          <a:xfrm>
            <a:off x="971035" y="962465"/>
            <a:ext cx="9239277" cy="5344234"/>
          </a:xfrm>
          <a:prstGeom prst="rect">
            <a:avLst/>
          </a:prstGeom>
        </p:spPr>
      </p:pic>
    </p:spTree>
    <p:extLst>
      <p:ext uri="{BB962C8B-B14F-4D97-AF65-F5344CB8AC3E}">
        <p14:creationId xmlns:p14="http://schemas.microsoft.com/office/powerpoint/2010/main" val="1022962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17</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33112A37-92AA-AA01-32DE-F5B96DAD523B}"/>
              </a:ext>
            </a:extLst>
          </p:cNvPr>
          <p:cNvPicPr>
            <a:picLocks noChangeAspect="1"/>
          </p:cNvPicPr>
          <p:nvPr/>
        </p:nvPicPr>
        <p:blipFill>
          <a:blip r:embed="rId3"/>
          <a:stretch>
            <a:fillRect/>
          </a:stretch>
        </p:blipFill>
        <p:spPr>
          <a:xfrm>
            <a:off x="730251" y="882650"/>
            <a:ext cx="10018206" cy="5478791"/>
          </a:xfrm>
          <a:prstGeom prst="rect">
            <a:avLst/>
          </a:prstGeom>
        </p:spPr>
      </p:pic>
    </p:spTree>
    <p:extLst>
      <p:ext uri="{BB962C8B-B14F-4D97-AF65-F5344CB8AC3E}">
        <p14:creationId xmlns:p14="http://schemas.microsoft.com/office/powerpoint/2010/main" val="386985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8" name="Picture 7">
            <a:extLst>
              <a:ext uri="{FF2B5EF4-FFF2-40B4-BE49-F238E27FC236}">
                <a16:creationId xmlns:a16="http://schemas.microsoft.com/office/drawing/2014/main" id="{9A894DA0-8262-5F6A-F09E-44449826E36B}"/>
              </a:ext>
            </a:extLst>
          </p:cNvPr>
          <p:cNvPicPr>
            <a:picLocks noChangeAspect="1"/>
          </p:cNvPicPr>
          <p:nvPr/>
        </p:nvPicPr>
        <p:blipFill>
          <a:blip r:embed="rId5"/>
          <a:stretch>
            <a:fillRect/>
          </a:stretch>
        </p:blipFill>
        <p:spPr>
          <a:xfrm>
            <a:off x="719191" y="895530"/>
            <a:ext cx="10183271" cy="5490984"/>
          </a:xfrm>
          <a:prstGeom prst="rect">
            <a:avLst/>
          </a:prstGeom>
        </p:spPr>
      </p:pic>
      <p:sp>
        <p:nvSpPr>
          <p:cNvPr id="204" name="Google Shape;204;g8e6a01cd38_2_105"/>
          <p:cNvSpPr txBox="1">
            <a:spLocks noGrp="1"/>
          </p:cNvSpPr>
          <p:nvPr>
            <p:ph type="title"/>
          </p:nvPr>
        </p:nvSpPr>
        <p:spPr>
          <a:xfrm>
            <a:off x="719191" y="319088"/>
            <a:ext cx="9801546" cy="563562"/>
          </a:xfrm>
          <a:prstGeom prst="rect">
            <a:avLst/>
          </a:prstGeom>
          <a:noFill/>
          <a:ln>
            <a:noFill/>
          </a:ln>
        </p:spPr>
        <p:txBody>
          <a:bodyPr spcFirstLastPara="1" wrap="square" lIns="91425" tIns="45700" rIns="91425" bIns="45700" anchor="ctr" anchorCtr="0">
            <a:noAutofit/>
          </a:bodyPr>
          <a:lstStyle/>
          <a:p>
            <a:r>
              <a:rPr lang="en-US" sz="3600" dirty="0">
                <a:latin typeface="Times New Roman" panose="02020603050405020304" pitchFamily="18" charset="0"/>
                <a:cs typeface="Times New Roman" panose="02020603050405020304" pitchFamily="18" charset="0"/>
              </a:rPr>
              <a:t>Introduce Yourself</a:t>
            </a:r>
            <a:endParaRPr sz="3600" dirty="0">
              <a:latin typeface="Times New Roman" panose="02020603050405020304" pitchFamily="18" charset="0"/>
              <a:cs typeface="Times New Roman" panose="02020603050405020304" pitchFamily="18" charset="0"/>
            </a:endParaRPr>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a:t>
            </a:fld>
            <a:endParaRPr/>
          </a:p>
        </p:txBody>
      </p:sp>
      <p:pic>
        <p:nvPicPr>
          <p:cNvPr id="4" name="bandicam 2022-07-27 11-10-22-561">
            <a:hlinkClick r:id="" action="ppaction://media"/>
            <a:extLst>
              <a:ext uri="{FF2B5EF4-FFF2-40B4-BE49-F238E27FC236}">
                <a16:creationId xmlns:a16="http://schemas.microsoft.com/office/drawing/2014/main" id="{BD1CD85D-5B72-D55D-4A15-AEA919176AE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57319" y="1340705"/>
            <a:ext cx="4953000" cy="4953000"/>
          </a:xfrm>
          <a:prstGeom prst="rect">
            <a:avLst/>
          </a:prstGeom>
        </p:spPr>
      </p:pic>
    </p:spTree>
    <p:extLst>
      <p:ext uri="{BB962C8B-B14F-4D97-AF65-F5344CB8AC3E}">
        <p14:creationId xmlns:p14="http://schemas.microsoft.com/office/powerpoint/2010/main" val="21620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3</a:t>
            </a:fld>
            <a:endParaRPr/>
          </a:p>
        </p:txBody>
      </p:sp>
      <p:pic>
        <p:nvPicPr>
          <p:cNvPr id="2" name="Comment">
            <a:hlinkClick r:id="" action="ppaction://media"/>
            <a:extLst>
              <a:ext uri="{FF2B5EF4-FFF2-40B4-BE49-F238E27FC236}">
                <a16:creationId xmlns:a16="http://schemas.microsoft.com/office/drawing/2014/main" id="{9DBD3CEF-C82F-6C06-FB90-DB6B127343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49E299C2-3F4F-46A0-B640-88A1870F53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5395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4</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76D73DE-F8E7-7778-E4F9-9A905DE869F8}"/>
              </a:ext>
            </a:extLst>
          </p:cNvPr>
          <p:cNvPicPr>
            <a:picLocks noChangeAspect="1"/>
          </p:cNvPicPr>
          <p:nvPr/>
        </p:nvPicPr>
        <p:blipFill>
          <a:blip r:embed="rId3"/>
          <a:stretch>
            <a:fillRect/>
          </a:stretch>
        </p:blipFill>
        <p:spPr>
          <a:xfrm>
            <a:off x="0" y="0"/>
            <a:ext cx="10962526" cy="6811417"/>
          </a:xfrm>
          <a:prstGeom prst="rect">
            <a:avLst/>
          </a:prstGeom>
        </p:spPr>
      </p:pic>
    </p:spTree>
    <p:extLst>
      <p:ext uri="{BB962C8B-B14F-4D97-AF65-F5344CB8AC3E}">
        <p14:creationId xmlns:p14="http://schemas.microsoft.com/office/powerpoint/2010/main" val="150644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5</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94B026-56B3-EE9D-7510-33AB8B893A18}"/>
              </a:ext>
            </a:extLst>
          </p:cNvPr>
          <p:cNvPicPr>
            <a:picLocks noChangeAspect="1"/>
          </p:cNvPicPr>
          <p:nvPr/>
        </p:nvPicPr>
        <p:blipFill>
          <a:blip r:embed="rId3"/>
          <a:stretch>
            <a:fillRect/>
          </a:stretch>
        </p:blipFill>
        <p:spPr>
          <a:xfrm>
            <a:off x="1097730" y="0"/>
            <a:ext cx="9550400" cy="6669093"/>
          </a:xfrm>
          <a:prstGeom prst="rect">
            <a:avLst/>
          </a:prstGeom>
        </p:spPr>
      </p:pic>
    </p:spTree>
    <p:extLst>
      <p:ext uri="{BB962C8B-B14F-4D97-AF65-F5344CB8AC3E}">
        <p14:creationId xmlns:p14="http://schemas.microsoft.com/office/powerpoint/2010/main" val="302087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6</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7" name="Comment">
            <a:hlinkClick r:id="" action="ppaction://media"/>
            <a:extLst>
              <a:ext uri="{FF2B5EF4-FFF2-40B4-BE49-F238E27FC236}">
                <a16:creationId xmlns:a16="http://schemas.microsoft.com/office/drawing/2014/main" id="{59F91694-2386-B584-2EBE-D1E6C23991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52684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7</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First Order Model</a:t>
            </a:r>
          </a:p>
        </p:txBody>
      </p:sp>
      <p:pic>
        <p:nvPicPr>
          <p:cNvPr id="4" name="Picture 3">
            <a:extLst>
              <a:ext uri="{FF2B5EF4-FFF2-40B4-BE49-F238E27FC236}">
                <a16:creationId xmlns:a16="http://schemas.microsoft.com/office/drawing/2014/main" id="{B8875A22-4405-6278-EA89-B7DCAECC65AD}"/>
              </a:ext>
            </a:extLst>
          </p:cNvPr>
          <p:cNvPicPr>
            <a:picLocks noChangeAspect="1"/>
          </p:cNvPicPr>
          <p:nvPr/>
        </p:nvPicPr>
        <p:blipFill>
          <a:blip r:embed="rId3"/>
          <a:stretch>
            <a:fillRect/>
          </a:stretch>
        </p:blipFill>
        <p:spPr>
          <a:xfrm>
            <a:off x="0" y="938650"/>
            <a:ext cx="12192000" cy="5391863"/>
          </a:xfrm>
          <a:prstGeom prst="rect">
            <a:avLst/>
          </a:prstGeom>
        </p:spPr>
      </p:pic>
    </p:spTree>
    <p:extLst>
      <p:ext uri="{BB962C8B-B14F-4D97-AF65-F5344CB8AC3E}">
        <p14:creationId xmlns:p14="http://schemas.microsoft.com/office/powerpoint/2010/main" val="331403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8</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2" name="bandicam 2022-07-27 12-05-53-290">
            <a:hlinkClick r:id="" action="ppaction://media"/>
            <a:extLst>
              <a:ext uri="{FF2B5EF4-FFF2-40B4-BE49-F238E27FC236}">
                <a16:creationId xmlns:a16="http://schemas.microsoft.com/office/drawing/2014/main" id="{469AB11F-C529-E1AF-4336-5A8F64FAF7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2368" y="1477107"/>
            <a:ext cx="6036260" cy="4271815"/>
          </a:xfrm>
          <a:prstGeom prst="rect">
            <a:avLst/>
          </a:prstGeom>
        </p:spPr>
      </p:pic>
    </p:spTree>
    <p:extLst>
      <p:ext uri="{BB962C8B-B14F-4D97-AF65-F5344CB8AC3E}">
        <p14:creationId xmlns:p14="http://schemas.microsoft.com/office/powerpoint/2010/main" val="311538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9</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03A4958F-A853-0346-5D6C-9933CABBAF1D}"/>
              </a:ext>
            </a:extLst>
          </p:cNvPr>
          <p:cNvPicPr>
            <a:picLocks noChangeAspect="1"/>
          </p:cNvPicPr>
          <p:nvPr/>
        </p:nvPicPr>
        <p:blipFill>
          <a:blip r:embed="rId3"/>
          <a:stretch>
            <a:fillRect/>
          </a:stretch>
        </p:blipFill>
        <p:spPr>
          <a:xfrm>
            <a:off x="0" y="1219444"/>
            <a:ext cx="12192000" cy="4830276"/>
          </a:xfrm>
          <a:prstGeom prst="rect">
            <a:avLst/>
          </a:prstGeom>
        </p:spPr>
      </p:pic>
    </p:spTree>
    <p:extLst>
      <p:ext uri="{BB962C8B-B14F-4D97-AF65-F5344CB8AC3E}">
        <p14:creationId xmlns:p14="http://schemas.microsoft.com/office/powerpoint/2010/main" val="1126729465"/>
      </p:ext>
    </p:extLst>
  </p:cSld>
  <p:clrMapOvr>
    <a:masterClrMapping/>
  </p:clrMapOvr>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TotalTime>
  <Words>817</Words>
  <Application>Microsoft Macintosh PowerPoint</Application>
  <PresentationFormat>Widescreen</PresentationFormat>
  <Paragraphs>68</Paragraphs>
  <Slides>17</Slides>
  <Notes>17</Notes>
  <HiddenSlides>0</HiddenSlides>
  <MMClips>4</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5" baseType="lpstr">
      <vt:lpstr>Arial</vt:lpstr>
      <vt:lpstr>Noto Sans Symbols</vt:lpstr>
      <vt:lpstr>Roboto</vt:lpstr>
      <vt:lpstr>Times New Roman</vt:lpstr>
      <vt:lpstr>Verdana</vt:lpstr>
      <vt:lpstr>134TGp_report_diagram</vt:lpstr>
      <vt:lpstr>134TGp_report_diagram</vt:lpstr>
      <vt:lpstr>Photoshop.Image.6</vt:lpstr>
      <vt:lpstr>PowerPoint Presentation</vt:lpstr>
      <vt:lpstr>Introduce Yourself</vt:lpstr>
      <vt:lpstr>PowerPoint Presentation</vt:lpstr>
      <vt:lpstr>PowerPoint Presentation</vt:lpstr>
      <vt:lpstr>PowerPoint Presentation</vt:lpstr>
      <vt:lpstr>PowerPoint Presentation</vt:lpstr>
      <vt:lpstr>First Order Model</vt:lpstr>
      <vt:lpstr>PowerPoint Presentation</vt:lpstr>
      <vt:lpstr>Real Time Voice Cloning</vt:lpstr>
      <vt:lpstr>Real Time Voice Cloning</vt:lpstr>
      <vt:lpstr>Real Time Voice Cloning</vt:lpstr>
      <vt:lpstr>Real Time Voice Cloning</vt:lpstr>
      <vt:lpstr>Real Time Voice Cloning</vt:lpstr>
      <vt:lpstr>Real Time Voice Cloning</vt:lpstr>
      <vt:lpstr>Real Time Voice Cloning</vt:lpstr>
      <vt:lpstr>Real Time Voice Cloning</vt:lpstr>
      <vt:lpstr>Real Time Voice Cloning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TRÊN  THIẾT BỊ DI ĐỘNG</dc:title>
  <dc:creator>Tran Minh Triet</dc:creator>
  <cp:lastModifiedBy>Huỳnh Tuấn Anh</cp:lastModifiedBy>
  <cp:revision>362</cp:revision>
  <dcterms:created xsi:type="dcterms:W3CDTF">2006-05-28T09:28:45Z</dcterms:created>
  <dcterms:modified xsi:type="dcterms:W3CDTF">2023-03-31T01:36:01Z</dcterms:modified>
</cp:coreProperties>
</file>